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0"/>
  </p:notesMasterIdLst>
  <p:sldIdLst>
    <p:sldId id="256" r:id="rId2"/>
    <p:sldId id="259" r:id="rId3"/>
    <p:sldId id="263" r:id="rId4"/>
    <p:sldId id="266" r:id="rId5"/>
    <p:sldId id="264" r:id="rId6"/>
    <p:sldId id="265" r:id="rId7"/>
    <p:sldId id="262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E625E-9EFD-4761-8B95-4A245F508AFF}" type="datetimeFigureOut">
              <a:rPr lang="cs-CZ" smtClean="0"/>
              <a:t>04.09.2026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E483D-7766-420F-97BF-50540AAEB36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5117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83D-7766-420F-97BF-50540AAEB361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2916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0E483D-7766-420F-97BF-50540AAEB36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6656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621202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745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4628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9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15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5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59096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7101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2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82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9/4/2026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943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ěstská dívčí odborná škola rodinná a živnostenská, Podskalská čp. 365/ ...">
            <a:extLst>
              <a:ext uri="{FF2B5EF4-FFF2-40B4-BE49-F238E27FC236}">
                <a16:creationId xmlns:a16="http://schemas.microsoft.com/office/drawing/2014/main" id="{C26597E2-CBFB-ED93-DC1D-82E651A79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21046"/>
            <a:ext cx="10255431" cy="683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10B1DD0-264A-47E3-A16A-C87AFA51E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69C1BB7B-F21E-41A2-B30C-D8507B960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DF6D7DDE-F8A1-4105-9729-F9EB5F81A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E56F22-B857-F6AC-331A-08D4BC77B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/>
          <a:lstStyle/>
          <a:p>
            <a:r>
              <a:rPr lang="cs-CZ" dirty="0" err="1">
                <a:solidFill>
                  <a:schemeClr val="bg2"/>
                </a:solidFill>
              </a:rPr>
              <a:t>Our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school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8B26BF-8FDA-53E2-1C74-C21A9C62D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dirty="0">
                <a:solidFill>
                  <a:schemeClr val="bg2"/>
                </a:solidFill>
              </a:rPr>
              <a:t>(and the</a:t>
            </a:r>
            <a:r>
              <a:rPr lang="cs-CZ">
                <a:solidFill>
                  <a:schemeClr val="bg2"/>
                </a:solidFill>
              </a:rPr>
              <a:t> Czech</a:t>
            </a:r>
            <a:r>
              <a:rPr lang="cs-CZ" dirty="0">
                <a:solidFill>
                  <a:schemeClr val="bg2"/>
                </a:solidFill>
              </a:rPr>
              <a:t> school system)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140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Estos son los 5 colegios que tendrían la matrícula más alta en Colombia ...">
            <a:extLst>
              <a:ext uri="{FF2B5EF4-FFF2-40B4-BE49-F238E27FC236}">
                <a16:creationId xmlns:a16="http://schemas.microsoft.com/office/drawing/2014/main" id="{8359251C-F071-BA5B-55A4-BE81C8F4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8934" cy="6857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078F889-8780-48D5-8B9E-DF8B130637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F46F3C-C339-915C-1AF1-50470916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/>
          <a:p>
            <a:r>
              <a:rPr lang="cs-CZ" dirty="0">
                <a:solidFill>
                  <a:schemeClr val="bg2"/>
                </a:solidFill>
              </a:rPr>
              <a:t>Czech </a:t>
            </a:r>
            <a:r>
              <a:rPr lang="cs-CZ" dirty="0" err="1">
                <a:solidFill>
                  <a:schemeClr val="bg2"/>
                </a:solidFill>
              </a:rPr>
              <a:t>school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system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4CABA2-22A0-44B2-BD92-28FF73FCE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78194-FD56-D83C-9DA0-69741C2DF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7543"/>
            <a:ext cx="9829800" cy="4811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dirty="0" err="1">
                <a:solidFill>
                  <a:schemeClr val="bg2"/>
                </a:solidFill>
              </a:rPr>
              <a:t>Primary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school</a:t>
            </a: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- 9 </a:t>
            </a:r>
            <a:r>
              <a:rPr lang="cs-CZ" dirty="0" err="1">
                <a:solidFill>
                  <a:schemeClr val="bg2"/>
                </a:solidFill>
              </a:rPr>
              <a:t>years</a:t>
            </a:r>
            <a:r>
              <a:rPr lang="cs-CZ" dirty="0">
                <a:solidFill>
                  <a:schemeClr val="bg2"/>
                </a:solidFill>
              </a:rPr>
              <a:t> (</a:t>
            </a:r>
            <a:r>
              <a:rPr lang="cs-CZ" dirty="0" err="1">
                <a:solidFill>
                  <a:schemeClr val="bg2"/>
                </a:solidFill>
              </a:rPr>
              <a:t>compulsory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school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attendance</a:t>
            </a:r>
            <a:r>
              <a:rPr lang="cs-CZ" dirty="0">
                <a:solidFill>
                  <a:schemeClr val="bg2"/>
                </a:solidFill>
              </a:rPr>
              <a:t>)</a:t>
            </a: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</a:t>
            </a:r>
            <a:r>
              <a:rPr lang="cs-CZ" dirty="0" err="1">
                <a:solidFill>
                  <a:schemeClr val="bg2"/>
                </a:solidFill>
              </a:rPr>
              <a:t>entrance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exams</a:t>
            </a:r>
            <a:r>
              <a:rPr lang="cs-CZ" dirty="0">
                <a:solidFill>
                  <a:schemeClr val="bg2"/>
                </a:solidFill>
              </a:rPr>
              <a:t> (přijímací zkoušky)</a:t>
            </a:r>
          </a:p>
          <a:p>
            <a:pPr marL="383540" indent="-383540"/>
            <a:r>
              <a:rPr lang="cs-CZ" dirty="0" err="1">
                <a:solidFill>
                  <a:schemeClr val="bg2"/>
                </a:solidFill>
              </a:rPr>
              <a:t>High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school</a:t>
            </a: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practical vocational school/grammar school/s</a:t>
            </a:r>
            <a:r>
              <a:rPr lang="en-US" dirty="0">
                <a:solidFill>
                  <a:schemeClr val="bg2"/>
                </a:solidFill>
              </a:rPr>
              <a:t>econdary </a:t>
            </a:r>
            <a:r>
              <a:rPr lang="cs-CZ" dirty="0">
                <a:solidFill>
                  <a:schemeClr val="bg2"/>
                </a:solidFill>
              </a:rPr>
              <a:t>v</a:t>
            </a:r>
            <a:r>
              <a:rPr lang="en-US" dirty="0">
                <a:solidFill>
                  <a:schemeClr val="bg2"/>
                </a:solidFill>
              </a:rPr>
              <a:t>ocational </a:t>
            </a:r>
            <a:r>
              <a:rPr lang="cs-CZ" dirty="0">
                <a:solidFill>
                  <a:schemeClr val="bg2"/>
                </a:solidFill>
              </a:rPr>
              <a:t>s</a:t>
            </a:r>
            <a:r>
              <a:rPr lang="en-US" dirty="0">
                <a:solidFill>
                  <a:schemeClr val="bg2"/>
                </a:solidFill>
              </a:rPr>
              <a:t>chool </a:t>
            </a: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- 4 </a:t>
            </a:r>
            <a:r>
              <a:rPr lang="cs-CZ" dirty="0" err="1">
                <a:solidFill>
                  <a:schemeClr val="bg2"/>
                </a:solidFill>
              </a:rPr>
              <a:t>years</a:t>
            </a:r>
            <a:r>
              <a:rPr lang="cs-CZ" dirty="0">
                <a:solidFill>
                  <a:schemeClr val="bg2"/>
                </a:solidFill>
              </a:rPr>
              <a:t>/3 </a:t>
            </a:r>
            <a:r>
              <a:rPr lang="cs-CZ" dirty="0" err="1">
                <a:solidFill>
                  <a:schemeClr val="bg2"/>
                </a:solidFill>
              </a:rPr>
              <a:t>years</a:t>
            </a: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</a:t>
            </a:r>
            <a:r>
              <a:rPr lang="cs-CZ" dirty="0" err="1">
                <a:solidFill>
                  <a:schemeClr val="bg2"/>
                </a:solidFill>
              </a:rPr>
              <a:t>school-leaving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exams</a:t>
            </a:r>
            <a:r>
              <a:rPr lang="cs-CZ" dirty="0">
                <a:solidFill>
                  <a:schemeClr val="bg2"/>
                </a:solidFill>
              </a:rPr>
              <a:t> (Maturita)/</a:t>
            </a:r>
            <a:r>
              <a:rPr lang="cs-CZ" dirty="0" err="1">
                <a:solidFill>
                  <a:schemeClr val="bg2"/>
                </a:solidFill>
              </a:rPr>
              <a:t>final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exams</a:t>
            </a:r>
            <a:r>
              <a:rPr lang="cs-CZ" dirty="0">
                <a:solidFill>
                  <a:schemeClr val="bg2"/>
                </a:solidFill>
              </a:rPr>
              <a:t> (Závěrečné zkoušky)</a:t>
            </a:r>
          </a:p>
          <a:p>
            <a:pPr marL="383540" indent="-383540"/>
            <a:r>
              <a:rPr lang="cs-CZ" dirty="0" err="1">
                <a:solidFill>
                  <a:schemeClr val="bg2"/>
                </a:solidFill>
              </a:rPr>
              <a:t>College</a:t>
            </a:r>
            <a:r>
              <a:rPr lang="cs-CZ" dirty="0">
                <a:solidFill>
                  <a:schemeClr val="bg2"/>
                </a:solidFill>
              </a:rPr>
              <a:t> / University</a:t>
            </a: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- 3-5 </a:t>
            </a:r>
            <a:r>
              <a:rPr lang="cs-CZ" dirty="0" err="1">
                <a:solidFill>
                  <a:schemeClr val="bg2"/>
                </a:solidFill>
              </a:rPr>
              <a:t>years</a:t>
            </a: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bg2"/>
                </a:solidFill>
              </a:rPr>
              <a:t>	- </a:t>
            </a:r>
            <a:r>
              <a:rPr lang="cs-CZ" dirty="0" err="1">
                <a:solidFill>
                  <a:schemeClr val="bg2"/>
                </a:solidFill>
                <a:ea typeface="+mn-lt"/>
                <a:cs typeface="+mn-lt"/>
              </a:rPr>
              <a:t>Bachelor’s</a:t>
            </a:r>
            <a:r>
              <a:rPr lang="cs-CZ" dirty="0">
                <a:solidFill>
                  <a:schemeClr val="bg2"/>
                </a:solidFill>
                <a:ea typeface="+mn-lt"/>
                <a:cs typeface="+mn-lt"/>
              </a:rPr>
              <a:t> and </a:t>
            </a:r>
            <a:r>
              <a:rPr lang="cs-CZ" dirty="0" err="1">
                <a:solidFill>
                  <a:schemeClr val="bg2"/>
                </a:solidFill>
                <a:ea typeface="+mn-lt"/>
                <a:cs typeface="+mn-lt"/>
              </a:rPr>
              <a:t>Master’s</a:t>
            </a:r>
            <a:r>
              <a:rPr lang="cs-CZ" dirty="0">
                <a:solidFill>
                  <a:schemeClr val="bg2"/>
                </a:solidFill>
                <a:ea typeface="+mn-lt"/>
                <a:cs typeface="+mn-lt"/>
              </a:rPr>
              <a:t> </a:t>
            </a:r>
            <a:r>
              <a:rPr lang="cs-CZ" dirty="0" err="1">
                <a:solidFill>
                  <a:schemeClr val="bg2"/>
                </a:solidFill>
                <a:ea typeface="+mn-lt"/>
                <a:cs typeface="+mn-lt"/>
              </a:rPr>
              <a:t>degrees</a:t>
            </a: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718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515284-A2D1-79CB-3E60-50CA524E05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Městská dívčí odborná škola rodinná a živnostenská, Podskalská čp. 365/ ...">
            <a:extLst>
              <a:ext uri="{FF2B5EF4-FFF2-40B4-BE49-F238E27FC236}">
                <a16:creationId xmlns:a16="http://schemas.microsoft.com/office/drawing/2014/main" id="{5ECBC081-48D0-C65D-F0EF-495A207A4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6C991EA-0C75-E0A1-9A2C-2B8764DCC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8D165E-832E-8744-6B74-C46EAFCE9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2"/>
                </a:solidFill>
              </a:rPr>
              <a:t>SPŠ, SOŠ and G Podskalská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6C8B3-CACF-A4A1-9E9E-ABCB1EE7F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FB481-5651-2B3E-FF4A-85BA328D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3581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chemeClr val="bg2"/>
                </a:solidFill>
              </a:rPr>
              <a:t>Secondary </a:t>
            </a:r>
            <a:r>
              <a:rPr lang="cs-CZ" sz="3600" dirty="0">
                <a:solidFill>
                  <a:schemeClr val="bg2"/>
                </a:solidFill>
              </a:rPr>
              <a:t>technical</a:t>
            </a:r>
            <a:r>
              <a:rPr lang="en-US" sz="3600" dirty="0">
                <a:solidFill>
                  <a:schemeClr val="bg2"/>
                </a:solidFill>
              </a:rPr>
              <a:t> </a:t>
            </a:r>
            <a:r>
              <a:rPr lang="cs-CZ" sz="3600" dirty="0">
                <a:solidFill>
                  <a:schemeClr val="bg2"/>
                </a:solidFill>
              </a:rPr>
              <a:t>s</a:t>
            </a:r>
            <a:r>
              <a:rPr lang="en-US" sz="3600" dirty="0">
                <a:solidFill>
                  <a:schemeClr val="bg2"/>
                </a:solidFill>
              </a:rPr>
              <a:t>chool of </a:t>
            </a:r>
            <a:r>
              <a:rPr lang="cs-CZ" sz="3600" dirty="0">
                <a:solidFill>
                  <a:schemeClr val="bg2"/>
                </a:solidFill>
              </a:rPr>
              <a:t>f</a:t>
            </a:r>
            <a:r>
              <a:rPr lang="en-US" sz="3600" dirty="0">
                <a:solidFill>
                  <a:schemeClr val="bg2"/>
                </a:solidFill>
              </a:rPr>
              <a:t>ood </a:t>
            </a:r>
            <a:r>
              <a:rPr lang="cs-CZ" sz="3600" dirty="0">
                <a:solidFill>
                  <a:schemeClr val="bg2"/>
                </a:solidFill>
              </a:rPr>
              <a:t>t</a:t>
            </a:r>
            <a:r>
              <a:rPr lang="en-US" sz="3600" dirty="0">
                <a:solidFill>
                  <a:schemeClr val="bg2"/>
                </a:solidFill>
              </a:rPr>
              <a:t>echnologies, </a:t>
            </a:r>
            <a:endParaRPr lang="cs-CZ" sz="3600" dirty="0">
              <a:solidFill>
                <a:schemeClr val="bg2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chemeClr val="bg2"/>
                </a:solidFill>
              </a:rPr>
              <a:t>Secondary </a:t>
            </a:r>
            <a:r>
              <a:rPr lang="cs-CZ" sz="3600" dirty="0">
                <a:solidFill>
                  <a:schemeClr val="bg2"/>
                </a:solidFill>
              </a:rPr>
              <a:t>v</a:t>
            </a:r>
            <a:r>
              <a:rPr lang="en-US" sz="3600" dirty="0" err="1">
                <a:solidFill>
                  <a:schemeClr val="bg2"/>
                </a:solidFill>
              </a:rPr>
              <a:t>ocational</a:t>
            </a:r>
            <a:r>
              <a:rPr lang="en-US" sz="3600" dirty="0">
                <a:solidFill>
                  <a:schemeClr val="bg2"/>
                </a:solidFill>
              </a:rPr>
              <a:t> </a:t>
            </a:r>
            <a:r>
              <a:rPr lang="cs-CZ" sz="3600" dirty="0">
                <a:solidFill>
                  <a:schemeClr val="bg2"/>
                </a:solidFill>
              </a:rPr>
              <a:t>s</a:t>
            </a:r>
            <a:r>
              <a:rPr lang="en-US" sz="3600" dirty="0" err="1">
                <a:solidFill>
                  <a:schemeClr val="bg2"/>
                </a:solidFill>
              </a:rPr>
              <a:t>chool</a:t>
            </a:r>
            <a:r>
              <a:rPr lang="en-US" sz="3600" dirty="0">
                <a:solidFill>
                  <a:schemeClr val="bg2"/>
                </a:solidFill>
              </a:rPr>
              <a:t> of </a:t>
            </a:r>
            <a:r>
              <a:rPr lang="cs-CZ" sz="3600" dirty="0">
                <a:solidFill>
                  <a:schemeClr val="bg2"/>
                </a:solidFill>
              </a:rPr>
              <a:t>n</a:t>
            </a:r>
            <a:r>
              <a:rPr lang="en-US" sz="3600" dirty="0">
                <a:solidFill>
                  <a:schemeClr val="bg2"/>
                </a:solidFill>
              </a:rPr>
              <a:t>atural </a:t>
            </a:r>
            <a:r>
              <a:rPr lang="cs-CZ" sz="3600" dirty="0">
                <a:solidFill>
                  <a:schemeClr val="bg2"/>
                </a:solidFill>
              </a:rPr>
              <a:t>s</a:t>
            </a:r>
            <a:r>
              <a:rPr lang="en-US" sz="3600" dirty="0">
                <a:solidFill>
                  <a:schemeClr val="bg2"/>
                </a:solidFill>
              </a:rPr>
              <a:t>ciences</a:t>
            </a:r>
            <a:r>
              <a:rPr lang="cs-CZ" sz="3600" dirty="0">
                <a:solidFill>
                  <a:schemeClr val="bg2"/>
                </a:solidFill>
              </a:rPr>
              <a:t> and v</a:t>
            </a:r>
            <a:r>
              <a:rPr lang="en-US" sz="3600" dirty="0">
                <a:solidFill>
                  <a:schemeClr val="bg2"/>
                </a:solidFill>
              </a:rPr>
              <a:t>eterinary</a:t>
            </a:r>
            <a:r>
              <a:rPr lang="cs-CZ" sz="3600" dirty="0">
                <a:solidFill>
                  <a:schemeClr val="bg2"/>
                </a:solidFill>
              </a:rPr>
              <a:t> medicine</a:t>
            </a:r>
          </a:p>
          <a:p>
            <a:pPr marL="0" indent="0" algn="ctr">
              <a:buNone/>
            </a:pPr>
            <a:r>
              <a:rPr lang="cs-CZ" sz="3600" dirty="0">
                <a:solidFill>
                  <a:schemeClr val="bg2"/>
                </a:solidFill>
              </a:rPr>
              <a:t> and </a:t>
            </a:r>
            <a:r>
              <a:rPr lang="cs-CZ" sz="3600" dirty="0" err="1">
                <a:solidFill>
                  <a:schemeClr val="bg2"/>
                </a:solidFill>
              </a:rPr>
              <a:t>Grammar</a:t>
            </a:r>
            <a:r>
              <a:rPr lang="cs-CZ" sz="3600" dirty="0">
                <a:solidFill>
                  <a:schemeClr val="bg2"/>
                </a:solidFill>
              </a:rPr>
              <a:t> </a:t>
            </a:r>
            <a:r>
              <a:rPr lang="cs-CZ" sz="3600" dirty="0" err="1">
                <a:solidFill>
                  <a:schemeClr val="bg2"/>
                </a:solidFill>
              </a:rPr>
              <a:t>school</a:t>
            </a:r>
            <a:endParaRPr lang="cs-CZ" sz="3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34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D520B35-E5E4-1275-F81C-A1F4BE90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281916"/>
            <a:ext cx="9601200" cy="1485900"/>
          </a:xfrm>
        </p:spPr>
        <p:txBody>
          <a:bodyPr>
            <a:normAutofit/>
          </a:bodyPr>
          <a:lstStyle/>
          <a:p>
            <a:r>
              <a:rPr lang="cs-CZ"/>
              <a:t>Basic information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0FB8C9-B23A-B5D6-2E80-3D5A04F1D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920620"/>
            <a:ext cx="9601200" cy="29467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dirty="0"/>
              <a:t>2 </a:t>
            </a:r>
            <a:r>
              <a:rPr lang="cs-CZ"/>
              <a:t>buildings</a:t>
            </a:r>
          </a:p>
          <a:p>
            <a:pPr marL="383540" indent="-383540"/>
            <a:r>
              <a:rPr lang="cs-CZ" dirty="0"/>
              <a:t>850 </a:t>
            </a:r>
            <a:r>
              <a:rPr lang="cs-CZ"/>
              <a:t>students</a:t>
            </a:r>
          </a:p>
          <a:p>
            <a:pPr marL="383540" indent="-383540"/>
            <a:r>
              <a:rPr lang="cs-CZ" dirty="0"/>
              <a:t>85 </a:t>
            </a:r>
            <a:r>
              <a:rPr lang="cs-CZ"/>
              <a:t>teachers</a:t>
            </a:r>
          </a:p>
          <a:p>
            <a:pPr marL="383540" indent="-383540"/>
            <a:r>
              <a:rPr lang="cs-CZ"/>
              <a:t>headmaster Václav Krámek</a:t>
            </a:r>
          </a:p>
          <a:p>
            <a:pPr marL="383540" indent="-383540"/>
            <a:r>
              <a:rPr lang="cs-CZ" dirty="0"/>
              <a:t>4 </a:t>
            </a:r>
            <a:r>
              <a:rPr lang="cs-CZ"/>
              <a:t>schedules</a:t>
            </a:r>
            <a:r>
              <a:rPr lang="cs-CZ" dirty="0"/>
              <a:t> - </a:t>
            </a:r>
            <a:r>
              <a:rPr lang="cs-CZ"/>
              <a:t>each</a:t>
            </a:r>
            <a:r>
              <a:rPr lang="cs-CZ" dirty="0"/>
              <a:t> </a:t>
            </a:r>
            <a:r>
              <a:rPr lang="cs-CZ"/>
              <a:t>for</a:t>
            </a:r>
            <a:r>
              <a:rPr lang="cs-CZ" dirty="0"/>
              <a:t> </a:t>
            </a:r>
            <a:r>
              <a:rPr lang="cs-CZ"/>
              <a:t>one</a:t>
            </a:r>
            <a:r>
              <a:rPr lang="cs-CZ" dirty="0"/>
              <a:t> </a:t>
            </a:r>
            <a:r>
              <a:rPr lang="cs-CZ"/>
              <a:t>week</a:t>
            </a:r>
          </a:p>
          <a:p>
            <a:pPr marL="383540" indent="-383540"/>
            <a:r>
              <a:rPr lang="cs-CZ"/>
              <a:t>school magazine Podskalák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9DD19D9-49B2-82AE-C904-B75C01261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1341" y="619760"/>
            <a:ext cx="4241226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1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6AD8A-E34A-C011-5F11-14A1B1D6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aboratoř biologie">
            <a:extLst>
              <a:ext uri="{FF2B5EF4-FFF2-40B4-BE49-F238E27FC236}">
                <a16:creationId xmlns:a16="http://schemas.microsoft.com/office/drawing/2014/main" id="{FF6E3B0B-4A70-22E2-12BC-90A015B00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7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DCB96D6-A616-7560-EDDB-C87DFC091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2D29B-9E1E-613B-261F-FF59D776A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/>
          <a:p>
            <a:r>
              <a:rPr lang="cs-CZ" dirty="0" err="1">
                <a:solidFill>
                  <a:schemeClr val="bg2"/>
                </a:solidFill>
              </a:rPr>
              <a:t>Our</a:t>
            </a:r>
            <a:r>
              <a:rPr lang="cs-CZ" dirty="0">
                <a:solidFill>
                  <a:schemeClr val="bg2"/>
                </a:solidFill>
              </a:rPr>
              <a:t> study </a:t>
            </a:r>
            <a:r>
              <a:rPr lang="cs-CZ" dirty="0" err="1">
                <a:solidFill>
                  <a:schemeClr val="bg2"/>
                </a:solidFill>
              </a:rPr>
              <a:t>specializations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7EE999-F79E-8CA5-68B4-C3C6732EA0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6AF32-A40B-C2E5-24A9-E25266C81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7543"/>
            <a:ext cx="9829800" cy="48114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dirty="0">
                <a:solidFill>
                  <a:schemeClr val="bg2"/>
                </a:solidFill>
              </a:rPr>
              <a:t>4-year study </a:t>
            </a:r>
            <a:r>
              <a:rPr lang="cs-CZ" dirty="0" err="1">
                <a:solidFill>
                  <a:schemeClr val="bg2"/>
                </a:solidFill>
              </a:rPr>
              <a:t>programmes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ending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with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the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school-leaving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exams</a:t>
            </a:r>
            <a:r>
              <a:rPr lang="cs-CZ" dirty="0">
                <a:solidFill>
                  <a:schemeClr val="bg2"/>
                </a:solidFill>
              </a:rPr>
              <a:t> (maturita)</a:t>
            </a:r>
            <a:endParaRPr lang="cs-CZ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Grammar school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Food analysis</a:t>
            </a:r>
          </a:p>
          <a:p>
            <a:pPr marL="383540" indent="-383540"/>
            <a:r>
              <a:rPr lang="cs-CZ" b="1" u="sng" dirty="0">
                <a:solidFill>
                  <a:schemeClr val="bg2"/>
                </a:solidFill>
              </a:rPr>
              <a:t>Ecology and enviromental protection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Natural </a:t>
            </a:r>
            <a:r>
              <a:rPr lang="cs-CZ" dirty="0" err="1">
                <a:solidFill>
                  <a:schemeClr val="bg2"/>
                </a:solidFill>
              </a:rPr>
              <a:t>sciences</a:t>
            </a:r>
            <a:r>
              <a:rPr lang="cs-CZ" dirty="0">
                <a:solidFill>
                  <a:schemeClr val="bg2"/>
                </a:solidFill>
              </a:rPr>
              <a:t> lyceum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Veterinary science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Technology of beer, wine, spirits and non-alcoholic beverages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Flour processing, bakery and confectionery technology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Meat processing and meat products technology</a:t>
            </a: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225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C1133-6B35-0BA2-90B5-1FE192230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6BAC0-3046-8E07-7FB2-59200A24C9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67543"/>
            <a:ext cx="9829800" cy="48114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originally established as a malting and brewing school</a:t>
            </a:r>
            <a:r>
              <a:rPr lang="cs-CZ" dirty="0">
                <a:solidFill>
                  <a:schemeClr val="bg1"/>
                </a:solidFill>
              </a:rPr>
              <a:t> in 1828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the school was moved to </a:t>
            </a:r>
            <a:r>
              <a:rPr lang="cs-CZ" dirty="0" err="1">
                <a:solidFill>
                  <a:schemeClr val="bg1"/>
                </a:solidFill>
              </a:rPr>
              <a:t>this</a:t>
            </a:r>
            <a:r>
              <a:rPr lang="en-US" dirty="0">
                <a:solidFill>
                  <a:schemeClr val="bg1"/>
                </a:solidFill>
              </a:rPr>
              <a:t> current building in 1950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</a:rPr>
              <a:t>th</a:t>
            </a:r>
            <a:r>
              <a:rPr lang="cs-CZ" dirty="0" err="1">
                <a:solidFill>
                  <a:schemeClr val="bg1"/>
                </a:solidFill>
              </a:rPr>
              <a:t>is</a:t>
            </a:r>
            <a:r>
              <a:rPr lang="en-US" dirty="0">
                <a:solidFill>
                  <a:schemeClr val="bg1"/>
                </a:solidFill>
              </a:rPr>
              <a:t> building dates from 1928</a:t>
            </a:r>
            <a:endParaRPr lang="cs-CZ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it was merged with the Secondary Technical School of Meat Technology</a:t>
            </a:r>
            <a:r>
              <a:rPr lang="cs-CZ" dirty="0">
                <a:solidFill>
                  <a:schemeClr val="bg1"/>
                </a:solidFill>
              </a:rPr>
              <a:t> in Navrátilova street in 2007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>
                <a:solidFill>
                  <a:schemeClr val="bg1"/>
                </a:solidFill>
              </a:rPr>
              <a:t>w</a:t>
            </a:r>
            <a:r>
              <a:rPr lang="en-US" dirty="0">
                <a:solidFill>
                  <a:schemeClr val="bg1"/>
                </a:solidFill>
              </a:rPr>
              <a:t>e opened the first class of the grammar school in 2021</a:t>
            </a:r>
            <a:endParaRPr lang="cs-CZ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  <a:p>
            <a:endParaRPr lang="cs-CZ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cs-CZ" dirty="0">
              <a:solidFill>
                <a:schemeClr val="bg2"/>
              </a:solidFill>
            </a:endParaRPr>
          </a:p>
        </p:txBody>
      </p:sp>
      <p:pic>
        <p:nvPicPr>
          <p:cNvPr id="6146" name="Picture 2" descr="Podskalská celnice na Výtoni | Encyklopedie Prahy 2">
            <a:extLst>
              <a:ext uri="{FF2B5EF4-FFF2-40B4-BE49-F238E27FC236}">
                <a16:creationId xmlns:a16="http://schemas.microsoft.com/office/drawing/2014/main" id="{CEFAF592-A643-AB23-E15A-696562119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57" y="0"/>
            <a:ext cx="110716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905F1B3-7C7D-0EAF-2917-04F9410A5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B4791D-0C98-AA88-8EF9-9FC7111A5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/>
          <a:p>
            <a:r>
              <a:rPr lang="cs-CZ" dirty="0" err="1">
                <a:solidFill>
                  <a:schemeClr val="bg2"/>
                </a:solidFill>
              </a:rPr>
              <a:t>History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C9D8DE-7816-A5C8-4B16-60DDAEB73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3FE5C70-9F83-271C-33AA-14DA5F4EF5FC}"/>
              </a:ext>
            </a:extLst>
          </p:cNvPr>
          <p:cNvSpPr txBox="1"/>
          <p:nvPr/>
        </p:nvSpPr>
        <p:spPr>
          <a:xfrm>
            <a:off x="1371600" y="1567167"/>
            <a:ext cx="7611291" cy="28058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originally established as a malting and brewing school</a:t>
            </a:r>
            <a:r>
              <a:rPr lang="cs-CZ" sz="2000" dirty="0">
                <a:solidFill>
                  <a:schemeClr val="bg1"/>
                </a:solidFill>
              </a:rPr>
              <a:t> in 1828</a:t>
            </a:r>
            <a:endParaRPr lang="en-US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the school was moved to </a:t>
            </a:r>
            <a:r>
              <a:rPr lang="cs-CZ" sz="2000" dirty="0" err="1">
                <a:solidFill>
                  <a:schemeClr val="bg1"/>
                </a:solidFill>
              </a:rPr>
              <a:t>the</a:t>
            </a:r>
            <a:r>
              <a:rPr lang="en-US" sz="2000" dirty="0">
                <a:solidFill>
                  <a:schemeClr val="bg1"/>
                </a:solidFill>
              </a:rPr>
              <a:t> current building in 1950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th</a:t>
            </a:r>
            <a:r>
              <a:rPr lang="cs-CZ" sz="2000" dirty="0">
                <a:solidFill>
                  <a:schemeClr val="bg1"/>
                </a:solidFill>
              </a:rPr>
              <a:t>is</a:t>
            </a:r>
            <a:r>
              <a:rPr lang="en-US" sz="2000" dirty="0">
                <a:solidFill>
                  <a:schemeClr val="bg1"/>
                </a:solidFill>
              </a:rPr>
              <a:t> building dates from 1928</a:t>
            </a:r>
            <a:endParaRPr lang="cs-CZ" sz="20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it was merged with the Secondary Technical School of Meat </a:t>
            </a:r>
            <a:r>
              <a:rPr lang="cs-CZ" sz="2000" dirty="0">
                <a:solidFill>
                  <a:schemeClr val="bg1"/>
                </a:solidFill>
              </a:rPr>
              <a:t>        </a:t>
            </a:r>
            <a:r>
              <a:rPr lang="en-US" sz="2000" dirty="0">
                <a:solidFill>
                  <a:schemeClr val="bg1"/>
                </a:solidFill>
              </a:rPr>
              <a:t>Technology</a:t>
            </a:r>
            <a:r>
              <a:rPr lang="cs-CZ" sz="2000" dirty="0">
                <a:solidFill>
                  <a:schemeClr val="bg1"/>
                </a:solidFill>
              </a:rPr>
              <a:t> in Navrátilova street in 2007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 w</a:t>
            </a:r>
            <a:r>
              <a:rPr lang="en-US" sz="2000" dirty="0">
                <a:solidFill>
                  <a:schemeClr val="bg1"/>
                </a:solidFill>
              </a:rPr>
              <a:t>e opened the first class of the Grammar school in 2021</a:t>
            </a:r>
            <a:endParaRPr lang="cs-CZ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307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22C131-48D9-7912-8677-4D3B7D4F4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PŠ, SOŠ a G Podskalská">
            <a:extLst>
              <a:ext uri="{FF2B5EF4-FFF2-40B4-BE49-F238E27FC236}">
                <a16:creationId xmlns:a16="http://schemas.microsoft.com/office/drawing/2014/main" id="{F260F95C-E011-9DF6-DAE3-735A87D7F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1742" cy="6858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A27033C-4B1B-1FFE-A42B-0DDC5DCAAC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B3BEE3-1789-BEE0-9A41-EEE15D78C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/>
          <a:p>
            <a:r>
              <a:rPr lang="cs-CZ" dirty="0" err="1">
                <a:solidFill>
                  <a:schemeClr val="bg2"/>
                </a:solidFill>
              </a:rPr>
              <a:t>School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facilities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E88C5C-5295-805D-F99C-722C96135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3314F-A364-8506-6347-F1812F65D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4886"/>
            <a:ext cx="9601200" cy="48659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cs-CZ" dirty="0">
                <a:solidFill>
                  <a:schemeClr val="bg2"/>
                </a:solidFill>
              </a:rPr>
              <a:t>9 </a:t>
            </a:r>
            <a:r>
              <a:rPr lang="cs-CZ" dirty="0" err="1">
                <a:solidFill>
                  <a:schemeClr val="bg2"/>
                </a:solidFill>
              </a:rPr>
              <a:t>specialized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laboratories</a:t>
            </a:r>
            <a:r>
              <a:rPr lang="cs-CZ" dirty="0">
                <a:solidFill>
                  <a:schemeClr val="bg2"/>
                </a:solidFill>
              </a:rPr>
              <a:t> (</a:t>
            </a:r>
            <a:r>
              <a:rPr lang="cs-CZ" dirty="0" err="1">
                <a:solidFill>
                  <a:schemeClr val="bg2"/>
                </a:solidFill>
              </a:rPr>
              <a:t>microbiology</a:t>
            </a:r>
            <a:r>
              <a:rPr lang="cs-CZ" dirty="0">
                <a:solidFill>
                  <a:schemeClr val="bg2"/>
                </a:solidFill>
              </a:rPr>
              <a:t>, </a:t>
            </a:r>
            <a:r>
              <a:rPr lang="cs-CZ" dirty="0" err="1">
                <a:solidFill>
                  <a:schemeClr val="bg2"/>
                </a:solidFill>
              </a:rPr>
              <a:t>analytical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chemistry</a:t>
            </a:r>
            <a:r>
              <a:rPr lang="cs-CZ" dirty="0">
                <a:solidFill>
                  <a:schemeClr val="bg2"/>
                </a:solidFill>
              </a:rPr>
              <a:t>…)</a:t>
            </a:r>
            <a:endParaRPr lang="cs-CZ">
              <a:solidFill>
                <a:schemeClr val="bg2"/>
              </a:solidFill>
            </a:endParaRP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7 </a:t>
            </a:r>
            <a:r>
              <a:rPr lang="cs-CZ" dirty="0" err="1">
                <a:solidFill>
                  <a:schemeClr val="bg2"/>
                </a:solidFill>
              </a:rPr>
              <a:t>language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classrooms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6 </a:t>
            </a:r>
            <a:r>
              <a:rPr lang="cs-CZ" dirty="0" err="1">
                <a:solidFill>
                  <a:schemeClr val="bg2"/>
                </a:solidFill>
              </a:rPr>
              <a:t>computer</a:t>
            </a:r>
            <a:r>
              <a:rPr lang="cs-CZ" dirty="0">
                <a:solidFill>
                  <a:schemeClr val="bg2"/>
                </a:solidFill>
              </a:rPr>
              <a:t> science </a:t>
            </a:r>
            <a:r>
              <a:rPr lang="cs-CZ" dirty="0" err="1">
                <a:solidFill>
                  <a:schemeClr val="bg2"/>
                </a:solidFill>
              </a:rPr>
              <a:t>classrooms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2 </a:t>
            </a:r>
            <a:r>
              <a:rPr lang="cs-CZ" dirty="0" err="1">
                <a:solidFill>
                  <a:schemeClr val="bg2"/>
                </a:solidFill>
              </a:rPr>
              <a:t>libraries</a:t>
            </a:r>
            <a:r>
              <a:rPr lang="cs-CZ" dirty="0">
                <a:solidFill>
                  <a:schemeClr val="bg2"/>
                </a:solidFill>
              </a:rPr>
              <a:t> 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1 </a:t>
            </a:r>
            <a:r>
              <a:rPr lang="cs-CZ" dirty="0" err="1">
                <a:solidFill>
                  <a:schemeClr val="bg2"/>
                </a:solidFill>
              </a:rPr>
              <a:t>gym</a:t>
            </a:r>
            <a:r>
              <a:rPr lang="cs-CZ" dirty="0">
                <a:solidFill>
                  <a:schemeClr val="bg2"/>
                </a:solidFill>
              </a:rPr>
              <a:t>, fitness </a:t>
            </a:r>
            <a:r>
              <a:rPr lang="cs-CZ" dirty="0" err="1">
                <a:solidFill>
                  <a:schemeClr val="bg2"/>
                </a:solidFill>
              </a:rPr>
              <a:t>room</a:t>
            </a:r>
            <a:r>
              <a:rPr lang="cs-CZ" dirty="0">
                <a:solidFill>
                  <a:schemeClr val="bg2"/>
                </a:solidFill>
              </a:rPr>
              <a:t>, </a:t>
            </a:r>
            <a:r>
              <a:rPr lang="cs-CZ" dirty="0" err="1">
                <a:solidFill>
                  <a:schemeClr val="bg2"/>
                </a:solidFill>
              </a:rPr>
              <a:t>mirrored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hall</a:t>
            </a:r>
            <a:r>
              <a:rPr lang="cs-CZ" dirty="0">
                <a:solidFill>
                  <a:schemeClr val="bg2"/>
                </a:solidFill>
              </a:rPr>
              <a:t>, </a:t>
            </a:r>
            <a:r>
              <a:rPr lang="cs-CZ" dirty="0" err="1">
                <a:solidFill>
                  <a:schemeClr val="bg2"/>
                </a:solidFill>
              </a:rPr>
              <a:t>multipurpose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hall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1 </a:t>
            </a:r>
            <a:r>
              <a:rPr lang="cs-CZ" dirty="0" err="1">
                <a:solidFill>
                  <a:schemeClr val="bg2"/>
                </a:solidFill>
              </a:rPr>
              <a:t>school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cafeteria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1 </a:t>
            </a:r>
            <a:r>
              <a:rPr lang="cs-CZ" dirty="0" err="1">
                <a:solidFill>
                  <a:schemeClr val="bg2"/>
                </a:solidFill>
              </a:rPr>
              <a:t>meat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processing</a:t>
            </a:r>
            <a:r>
              <a:rPr lang="cs-CZ" dirty="0">
                <a:solidFill>
                  <a:schemeClr val="bg2"/>
                </a:solidFill>
              </a:rPr>
              <a:t> workshop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1 </a:t>
            </a:r>
            <a:r>
              <a:rPr lang="cs-CZ" dirty="0" err="1">
                <a:solidFill>
                  <a:schemeClr val="bg2"/>
                </a:solidFill>
              </a:rPr>
              <a:t>brewery</a:t>
            </a:r>
            <a:r>
              <a:rPr lang="cs-CZ" dirty="0">
                <a:solidFill>
                  <a:schemeClr val="bg2"/>
                </a:solidFill>
              </a:rPr>
              <a:t> 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1 </a:t>
            </a:r>
            <a:r>
              <a:rPr lang="cs-CZ" dirty="0" err="1">
                <a:solidFill>
                  <a:schemeClr val="bg2"/>
                </a:solidFill>
              </a:rPr>
              <a:t>bakery</a:t>
            </a:r>
            <a:r>
              <a:rPr lang="cs-CZ" dirty="0">
                <a:solidFill>
                  <a:schemeClr val="bg2"/>
                </a:solidFill>
              </a:rPr>
              <a:t> </a:t>
            </a:r>
          </a:p>
          <a:p>
            <a:pPr marL="383540" indent="-383540"/>
            <a:r>
              <a:rPr lang="cs-CZ" dirty="0">
                <a:solidFill>
                  <a:schemeClr val="bg2"/>
                </a:solidFill>
              </a:rPr>
              <a:t>1 </a:t>
            </a:r>
            <a:r>
              <a:rPr lang="cs-CZ" dirty="0" err="1">
                <a:solidFill>
                  <a:schemeClr val="bg2"/>
                </a:solidFill>
              </a:rPr>
              <a:t>veterinary</a:t>
            </a:r>
            <a:r>
              <a:rPr lang="cs-CZ" dirty="0">
                <a:solidFill>
                  <a:schemeClr val="bg2"/>
                </a:solidFill>
              </a:rPr>
              <a:t> </a:t>
            </a:r>
            <a:r>
              <a:rPr lang="cs-CZ" dirty="0" err="1">
                <a:solidFill>
                  <a:schemeClr val="bg2"/>
                </a:solidFill>
              </a:rPr>
              <a:t>clinic</a:t>
            </a:r>
          </a:p>
          <a:p>
            <a:endParaRPr lang="cs-CZ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288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B35279-6BBA-026F-3AB0-411AF72E8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7" y="2180340"/>
            <a:ext cx="8361229" cy="2098226"/>
          </a:xfrm>
        </p:spPr>
        <p:txBody>
          <a:bodyPr>
            <a:normAutofit/>
          </a:bodyPr>
          <a:lstStyle/>
          <a:p>
            <a:r>
              <a:rPr lang="cs-CZ" dirty="0"/>
              <a:t>THANK YOU FOR YOUR </a:t>
            </a:r>
            <a:r>
              <a:rPr lang="cs-CZ" dirty="0" err="1"/>
              <a:t>ATTENtION</a:t>
            </a:r>
            <a:endParaRPr lang="cs-CZ" dirty="0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E731CF43-ED42-44E4-B1F3-C20966A2AF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19" name="Footer Placeholder 5">
            <a:extLst>
              <a:ext uri="{FF2B5EF4-FFF2-40B4-BE49-F238E27FC236}">
                <a16:creationId xmlns:a16="http://schemas.microsoft.com/office/drawing/2014/main" id="{6ADD677F-7043-46A0-9A70-152E0F1C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  <p:sp>
        <p:nvSpPr>
          <p:cNvPr id="20" name="Slide Number Placeholder 6">
            <a:extLst>
              <a:ext uri="{FF2B5EF4-FFF2-40B4-BE49-F238E27FC236}">
                <a16:creationId xmlns:a16="http://schemas.microsoft.com/office/drawing/2014/main" id="{6CAD4ADA-B636-47F0-B93C-A239377C5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/>
          <a:p>
            <a:pPr>
              <a:spcAft>
                <a:spcPts val="6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054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5" id="{F9915BBD-9749-466F-995C-8C8D6A938EC0}" vid="{CF1D1A65-FC75-42D2-B7EF-D2991382DC6F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352</Words>
  <Application>Microsoft Office PowerPoint</Application>
  <PresentationFormat>Širokoúhlá obrazovka</PresentationFormat>
  <Paragraphs>67</Paragraphs>
  <Slides>8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Aptos</vt:lpstr>
      <vt:lpstr>Arial</vt:lpstr>
      <vt:lpstr>Franklin Gothic Book</vt:lpstr>
      <vt:lpstr>Crop</vt:lpstr>
      <vt:lpstr>Our school</vt:lpstr>
      <vt:lpstr>Czech school system</vt:lpstr>
      <vt:lpstr>SPŠ, SOŠ and G Podskalská</vt:lpstr>
      <vt:lpstr>Basic information</vt:lpstr>
      <vt:lpstr>Our study specializations</vt:lpstr>
      <vt:lpstr>History</vt:lpstr>
      <vt:lpstr>School facilities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Johana Riegerová</dc:creator>
  <cp:lastModifiedBy>Škapová Hedvika</cp:lastModifiedBy>
  <cp:revision>45</cp:revision>
  <dcterms:created xsi:type="dcterms:W3CDTF">2026-03-27T12:58:58Z</dcterms:created>
  <dcterms:modified xsi:type="dcterms:W3CDTF">2026-09-04T12:50:53Z</dcterms:modified>
</cp:coreProperties>
</file>